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5"/>
  </p:notesMasterIdLst>
  <p:sldIdLst>
    <p:sldId id="257" r:id="rId2"/>
    <p:sldId id="260" r:id="rId3"/>
    <p:sldId id="261" r:id="rId4"/>
    <p:sldId id="264" r:id="rId5"/>
    <p:sldId id="262" r:id="rId6"/>
    <p:sldId id="263" r:id="rId7"/>
    <p:sldId id="265" r:id="rId8"/>
    <p:sldId id="266" r:id="rId9"/>
    <p:sldId id="267" r:id="rId10"/>
    <p:sldId id="268" r:id="rId11"/>
    <p:sldId id="269" r:id="rId12"/>
    <p:sldId id="280" r:id="rId13"/>
    <p:sldId id="270" r:id="rId14"/>
    <p:sldId id="272" r:id="rId15"/>
    <p:sldId id="273" r:id="rId16"/>
    <p:sldId id="271" r:id="rId17"/>
    <p:sldId id="274" r:id="rId18"/>
    <p:sldId id="275" r:id="rId19"/>
    <p:sldId id="276" r:id="rId20"/>
    <p:sldId id="277" r:id="rId21"/>
    <p:sldId id="278" r:id="rId22"/>
    <p:sldId id="279" r:id="rId23"/>
    <p:sldId id="28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417" autoAdjust="0"/>
  </p:normalViewPr>
  <p:slideViewPr>
    <p:cSldViewPr>
      <p:cViewPr varScale="1">
        <p:scale>
          <a:sx n="96" d="100"/>
          <a:sy n="96" d="100"/>
        </p:scale>
        <p:origin x="-133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4FBC2A-C37D-404E-8CED-E0D7EC9A1D83}" type="datetimeFigureOut">
              <a:rPr lang="ru-RU" smtClean="0"/>
              <a:pPr/>
              <a:t>27.02.2009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9D2B9-8E5A-4578-A760-166EE88FA1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9D2B9-8E5A-4578-A760-166EE88FA12B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195246-A00C-4325-B0F6-E99564B78043}" type="datetimeFigureOut">
              <a:rPr lang="ru-RU" smtClean="0"/>
              <a:pPr/>
              <a:t>27.02.2009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B6FFF7-6D18-4A28-A4D4-C4B4F4F9B7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195246-A00C-4325-B0F6-E99564B78043}" type="datetimeFigureOut">
              <a:rPr lang="ru-RU" smtClean="0"/>
              <a:pPr/>
              <a:t>27.02.2009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B6FFF7-6D18-4A28-A4D4-C4B4F4F9B7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195246-A00C-4325-B0F6-E99564B78043}" type="datetimeFigureOut">
              <a:rPr lang="ru-RU" smtClean="0"/>
              <a:pPr/>
              <a:t>27.02.2009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B6FFF7-6D18-4A28-A4D4-C4B4F4F9B7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195246-A00C-4325-B0F6-E99564B78043}" type="datetimeFigureOut">
              <a:rPr lang="ru-RU" smtClean="0"/>
              <a:pPr/>
              <a:t>27.02.2009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B6FFF7-6D18-4A28-A4D4-C4B4F4F9B7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195246-A00C-4325-B0F6-E99564B78043}" type="datetimeFigureOut">
              <a:rPr lang="ru-RU" smtClean="0"/>
              <a:pPr/>
              <a:t>27.02.2009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B6FFF7-6D18-4A28-A4D4-C4B4F4F9B7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195246-A00C-4325-B0F6-E99564B78043}" type="datetimeFigureOut">
              <a:rPr lang="ru-RU" smtClean="0"/>
              <a:pPr/>
              <a:t>27.02.2009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B6FFF7-6D18-4A28-A4D4-C4B4F4F9B7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195246-A00C-4325-B0F6-E99564B78043}" type="datetimeFigureOut">
              <a:rPr lang="ru-RU" smtClean="0"/>
              <a:pPr/>
              <a:t>27.02.2009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B6FFF7-6D18-4A28-A4D4-C4B4F4F9B7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195246-A00C-4325-B0F6-E99564B78043}" type="datetimeFigureOut">
              <a:rPr lang="ru-RU" smtClean="0"/>
              <a:pPr/>
              <a:t>27.02.2009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B6FFF7-6D18-4A28-A4D4-C4B4F4F9B7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195246-A00C-4325-B0F6-E99564B78043}" type="datetimeFigureOut">
              <a:rPr lang="ru-RU" smtClean="0"/>
              <a:pPr/>
              <a:t>27.02.2009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B6FFF7-6D18-4A28-A4D4-C4B4F4F9B7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195246-A00C-4325-B0F6-E99564B78043}" type="datetimeFigureOut">
              <a:rPr lang="ru-RU" smtClean="0"/>
              <a:pPr/>
              <a:t>27.02.2009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B6FFF7-6D18-4A28-A4D4-C4B4F4F9B7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195246-A00C-4325-B0F6-E99564B78043}" type="datetimeFigureOut">
              <a:rPr lang="ru-RU" smtClean="0"/>
              <a:pPr/>
              <a:t>27.02.2009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B6FFF7-6D18-4A28-A4D4-C4B4F4F9B7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8195246-A00C-4325-B0F6-E99564B78043}" type="datetimeFigureOut">
              <a:rPr lang="ru-RU" smtClean="0"/>
              <a:pPr/>
              <a:t>27.02.2009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8B6FFF7-6D18-4A28-A4D4-C4B4F4F9B7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10" Type="http://schemas.openxmlformats.org/officeDocument/2006/relationships/image" Target="../media/image51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dirty="0" smtClean="0"/>
              <a:t>Природные </a:t>
            </a:r>
            <a:r>
              <a:rPr lang="ru-RU" sz="4800" dirty="0" smtClean="0"/>
              <a:t>сообщества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ru-RU" sz="4800" dirty="0" smtClean="0"/>
              <a:t> Луг</a:t>
            </a:r>
            <a:endParaRPr lang="ru-RU" sz="4800" dirty="0"/>
          </a:p>
        </p:txBody>
      </p:sp>
      <p:pic>
        <p:nvPicPr>
          <p:cNvPr id="4" name="Рисунок 3" descr="39806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2071678"/>
            <a:ext cx="6532426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08080705595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71604" y="428604"/>
            <a:ext cx="6659983" cy="478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714480" y="5500702"/>
            <a:ext cx="6500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Такой луг имеет изумрудно-зелёный цвет, на котором пятнами выделяются клевер, мышиный горошек и чина.</a:t>
            </a:r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077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1643050"/>
            <a:ext cx="4766770" cy="3571900"/>
          </a:xfrm>
          <a:prstGeom prst="hexagon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3" name="Рисунок 2" descr="medherb07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71472" y="2071678"/>
            <a:ext cx="1847721" cy="3395665"/>
          </a:xfrm>
          <a:prstGeom prst="ellipse">
            <a:avLst/>
          </a:prstGeom>
        </p:spPr>
      </p:pic>
      <p:pic>
        <p:nvPicPr>
          <p:cNvPr id="5" name="Рисунок 4" descr="клевер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8" y="4929198"/>
            <a:ext cx="2928958" cy="1815954"/>
          </a:xfrm>
          <a:prstGeom prst="ellipse">
            <a:avLst/>
          </a:prstGeom>
        </p:spPr>
      </p:pic>
      <p:pic>
        <p:nvPicPr>
          <p:cNvPr id="6" name="Рисунок 5" descr="мыш горох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7000892" y="4357694"/>
            <a:ext cx="1714512" cy="2286015"/>
          </a:xfrm>
          <a:prstGeom prst="ellipse">
            <a:avLst/>
          </a:prstGeom>
        </p:spPr>
      </p:pic>
      <p:pic>
        <p:nvPicPr>
          <p:cNvPr id="7" name="Рисунок 6" descr="чина2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928662" y="0"/>
            <a:ext cx="2261401" cy="1500198"/>
          </a:xfrm>
          <a:prstGeom prst="ellipse">
            <a:avLst/>
          </a:prstGeom>
        </p:spPr>
      </p:pic>
      <p:pic>
        <p:nvPicPr>
          <p:cNvPr id="8" name="Рисунок 7" descr="goroshek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7358082" y="1928801"/>
            <a:ext cx="997840" cy="2401219"/>
          </a:xfrm>
          <a:prstGeom prst="rect">
            <a:avLst/>
          </a:prstGeom>
        </p:spPr>
      </p:pic>
      <p:pic>
        <p:nvPicPr>
          <p:cNvPr id="9" name="Рисунок 8" descr="215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14678" y="0"/>
            <a:ext cx="1333501" cy="162153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643306" y="5715016"/>
            <a:ext cx="130195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клевер</a:t>
            </a:r>
            <a:endParaRPr lang="ru-RU" sz="2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43438" y="571480"/>
            <a:ext cx="95090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чина</a:t>
            </a:r>
            <a:endParaRPr lang="ru-RU" sz="2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000892" y="857232"/>
            <a:ext cx="185178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</a:t>
            </a:r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ышиный </a:t>
            </a:r>
          </a:p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горошек</a:t>
            </a:r>
            <a:endParaRPr lang="ru-RU" sz="2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1538" y="500042"/>
            <a:ext cx="7929618" cy="207170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752724"/>
              </a:avLst>
            </a:prstTxWarp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Запомните, они ядовиты!!!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 descr="лютики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429388" y="1571612"/>
            <a:ext cx="2500930" cy="1811571"/>
          </a:xfrm>
          <a:prstGeom prst="rect">
            <a:avLst/>
          </a:prstGeom>
        </p:spPr>
      </p:pic>
      <p:pic>
        <p:nvPicPr>
          <p:cNvPr id="5" name="Рисунок 4" descr="м ыш горох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929058" y="1571612"/>
            <a:ext cx="2428871" cy="1821653"/>
          </a:xfrm>
          <a:prstGeom prst="rect">
            <a:avLst/>
          </a:prstGeom>
        </p:spPr>
      </p:pic>
      <p:pic>
        <p:nvPicPr>
          <p:cNvPr id="8" name="Рисунок 7" descr="калужница 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142976" y="1571612"/>
            <a:ext cx="2714612" cy="1809741"/>
          </a:xfrm>
          <a:prstGeom prst="rect">
            <a:avLst/>
          </a:prstGeom>
        </p:spPr>
      </p:pic>
      <p:pic>
        <p:nvPicPr>
          <p:cNvPr id="9" name="Рисунок 8" descr="goroshek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649560" y="3500438"/>
            <a:ext cx="920280" cy="2214578"/>
          </a:xfrm>
          <a:prstGeom prst="rect">
            <a:avLst/>
          </a:prstGeom>
        </p:spPr>
      </p:pic>
      <p:pic>
        <p:nvPicPr>
          <p:cNvPr id="10" name="Рисунок 9" descr="05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785918" y="3786190"/>
            <a:ext cx="1285884" cy="1993120"/>
          </a:xfrm>
          <a:prstGeom prst="rect">
            <a:avLst/>
          </a:prstGeom>
        </p:spPr>
      </p:pic>
      <p:pic>
        <p:nvPicPr>
          <p:cNvPr id="11" name="Рисунок 10" descr="78886-258px-illustration_ranunculus_acris0.jpg"/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FDF5C7"/>
              </a:clrFrom>
              <a:clrTo>
                <a:srgbClr val="FDF5C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00892" y="3643314"/>
            <a:ext cx="1429326" cy="2243709"/>
          </a:xfrm>
          <a:prstGeom prst="ellipse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428728" y="5929330"/>
            <a:ext cx="207170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калужница</a:t>
            </a:r>
            <a:endParaRPr lang="ru-RU" sz="2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072330" y="5929330"/>
            <a:ext cx="11849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лютик</a:t>
            </a:r>
            <a:endParaRPr lang="ru-RU" sz="28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500430" y="5715016"/>
            <a:ext cx="32861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Семена вики </a:t>
            </a:r>
          </a:p>
          <a:p>
            <a:pPr algn="ctr"/>
            <a:r>
              <a:rPr lang="ru-RU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(мышиного горошка)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2440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42976" y="285728"/>
            <a:ext cx="4572032" cy="6072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786446" y="1500174"/>
            <a:ext cx="321471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i="1" dirty="0" smtClean="0">
                <a:solidFill>
                  <a:schemeClr val="accent6">
                    <a:lumMod val="75000"/>
                  </a:schemeClr>
                </a:solidFill>
              </a:rPr>
              <a:t>Но кроме пользы для домашних  и диких животных, травы на лугах обогащают почву азотистыми соединениями, делая её более плодородной. </a:t>
            </a:r>
            <a:endParaRPr lang="ru-RU" sz="2400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5413733"/>
            <a:ext cx="7715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Два луга – и такие различия! Дело здесь в том, что весной в половодье реки затапливают берега. Почва вместе с многолетними травами оказывается под водой. </a:t>
            </a:r>
            <a:endParaRPr lang="ru-RU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" name="Рисунок 2" descr="165_65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500042"/>
            <a:ext cx="5715040" cy="42926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04" y="5643578"/>
            <a:ext cx="68580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А потом, когда вода сойдёт, в затопленной прежде долине останется ил и другие питательные вещества, которые помогают бурному росту сочной травы. </a:t>
            </a:r>
            <a:endParaRPr lang="ru-RU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" name="Рисунок 2" descr="клевер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642918"/>
            <a:ext cx="5943600" cy="4462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6595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57290" y="214290"/>
            <a:ext cx="7358114" cy="47951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428728" y="5578634"/>
            <a:ext cx="7286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Так на низких берегах рек образуются луга с разнообразными травами – прекрасные пастбища для скота.</a:t>
            </a:r>
            <a:endParaRPr lang="ru-RU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z_serii_Muhi_i_pchely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6286511" y="571480"/>
            <a:ext cx="2633001" cy="1928826"/>
          </a:xfrm>
          <a:prstGeom prst="rect">
            <a:avLst/>
          </a:prstGeom>
        </p:spPr>
      </p:pic>
      <p:pic>
        <p:nvPicPr>
          <p:cNvPr id="3" name="Рисунок 2" descr="IMG_582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00100" y="4572008"/>
            <a:ext cx="2569933" cy="2000264"/>
          </a:xfrm>
          <a:prstGeom prst="rect">
            <a:avLst/>
          </a:prstGeom>
        </p:spPr>
      </p:pic>
      <p:pic>
        <p:nvPicPr>
          <p:cNvPr id="4" name="Рисунок 3" descr="003med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00100" y="571480"/>
            <a:ext cx="2571768" cy="1916219"/>
          </a:xfrm>
          <a:prstGeom prst="rect">
            <a:avLst/>
          </a:prstGeom>
        </p:spPr>
      </p:pic>
      <p:pic>
        <p:nvPicPr>
          <p:cNvPr id="5" name="Рисунок 4" descr="26217_9GGtniwK6Q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286511" y="2571744"/>
            <a:ext cx="2624253" cy="1928826"/>
          </a:xfrm>
          <a:prstGeom prst="rect">
            <a:avLst/>
          </a:prstGeom>
        </p:spPr>
      </p:pic>
      <p:pic>
        <p:nvPicPr>
          <p:cNvPr id="6" name="Рисунок 5" descr="DSC00956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000100" y="2571744"/>
            <a:ext cx="2571768" cy="1928826"/>
          </a:xfrm>
          <a:prstGeom prst="rect">
            <a:avLst/>
          </a:prstGeom>
        </p:spPr>
      </p:pic>
      <p:pic>
        <p:nvPicPr>
          <p:cNvPr id="7" name="Рисунок 6" descr="95153_800_600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3643306" y="571480"/>
            <a:ext cx="2571767" cy="1928826"/>
          </a:xfrm>
          <a:prstGeom prst="rect">
            <a:avLst/>
          </a:prstGeom>
        </p:spPr>
      </p:pic>
      <p:pic>
        <p:nvPicPr>
          <p:cNvPr id="8" name="Рисунок 7" descr="DSC06403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3643306" y="2571744"/>
            <a:ext cx="2571768" cy="1928826"/>
          </a:xfrm>
          <a:prstGeom prst="rect">
            <a:avLst/>
          </a:prstGeom>
        </p:spPr>
      </p:pic>
      <p:pic>
        <p:nvPicPr>
          <p:cNvPr id="11" name="Рисунок 10" descr="_01_2.jp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6286512" y="4572008"/>
            <a:ext cx="2643206" cy="1982405"/>
          </a:xfrm>
          <a:prstGeom prst="rect">
            <a:avLst/>
          </a:prstGeom>
        </p:spPr>
      </p:pic>
      <p:pic>
        <p:nvPicPr>
          <p:cNvPr id="12" name="Рисунок 11" descr="0_408b_f8287f5e_l.jpg"/>
          <p:cNvPicPr>
            <a:picLocks noChangeAspect="1"/>
          </p:cNvPicPr>
          <p:nvPr/>
        </p:nvPicPr>
        <p:blipFill>
          <a:blip r:embed="rId10" cstate="screen"/>
          <a:srcRect/>
          <a:stretch>
            <a:fillRect/>
          </a:stretch>
        </p:blipFill>
        <p:spPr>
          <a:xfrm>
            <a:off x="3643307" y="4572008"/>
            <a:ext cx="2571768" cy="200026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42976" y="71414"/>
            <a:ext cx="7786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На всех лугах в изобилии прыгают, ползают, летают насекомые…</a:t>
            </a:r>
            <a:endParaRPr lang="ru-RU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7327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428992" y="142852"/>
            <a:ext cx="5429288" cy="4025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www.PicsDesktop.com_5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71538" y="2601715"/>
            <a:ext cx="4214842" cy="33990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214414" y="5935824"/>
            <a:ext cx="7429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Всем на лугу хватает пиши. Много здесь и пауков, которые ловят в сети зазевавшихся мошек. </a:t>
            </a:r>
            <a:endParaRPr lang="ru-RU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809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8" y="142852"/>
            <a:ext cx="466725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100_007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00100" y="2143116"/>
            <a:ext cx="4595834" cy="3446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142976" y="6007262"/>
            <a:ext cx="7429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С жалобным криком над лугом пролетает хищный  канюк, высматривая в траве мышей. </a:t>
            </a:r>
            <a:endParaRPr lang="ru-RU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5bdcc87edf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214290"/>
            <a:ext cx="6096000" cy="46196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00100" y="5578634"/>
            <a:ext cx="8143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u="sng" dirty="0" smtClean="0">
                <a:solidFill>
                  <a:schemeClr val="accent4">
                    <a:lumMod val="75000"/>
                  </a:schemeClr>
                </a:solidFill>
              </a:rPr>
              <a:t>Природное сообщество </a:t>
            </a:r>
            <a:r>
              <a:rPr lang="ru-RU" sz="2000" dirty="0" smtClean="0"/>
              <a:t>– это единство живой и неживой природы, которое складывается в определенных условиях окружающей среды.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5a4ba6e804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143504" y="1928802"/>
            <a:ext cx="3676985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babochka_krot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428604"/>
            <a:ext cx="3943350" cy="47720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1538" y="5864386"/>
            <a:ext cx="7572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То тут, то там на лугу встречаются холмики сежей земли – кротовины. Крот – насекомоядное животное.</a:t>
            </a:r>
            <a:endParaRPr lang="ru-RU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37146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71538" y="3429000"/>
            <a:ext cx="3198644" cy="2595558"/>
          </a:xfrm>
          <a:prstGeom prst="ellipse">
            <a:avLst/>
          </a:prstGeom>
        </p:spPr>
      </p:pic>
      <p:pic>
        <p:nvPicPr>
          <p:cNvPr id="3" name="Рисунок 2" descr="6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214810" y="2786058"/>
            <a:ext cx="4714875" cy="2638433"/>
          </a:xfrm>
          <a:prstGeom prst="ellipse">
            <a:avLst/>
          </a:prstGeom>
        </p:spPr>
      </p:pic>
      <p:pic>
        <p:nvPicPr>
          <p:cNvPr id="4" name="Рисунок 3" descr="3255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214942" y="285728"/>
            <a:ext cx="3325420" cy="2333628"/>
          </a:xfrm>
          <a:prstGeom prst="ellipse">
            <a:avLst/>
          </a:prstGeom>
        </p:spPr>
      </p:pic>
      <p:pic>
        <p:nvPicPr>
          <p:cNvPr id="5" name="Рисунок 4" descr="126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100" y="142852"/>
            <a:ext cx="4267200" cy="3251200"/>
          </a:xfrm>
          <a:prstGeom prst="hexagon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28728" y="6007262"/>
            <a:ext cx="6929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Перемещаясь по прорытым ходам в почве, крот  поедает насекомых и их личинки, червей, мокриц, многоножек…</a:t>
            </a:r>
            <a:endParaRPr lang="ru-RU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73340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00166" y="214290"/>
            <a:ext cx="7000924" cy="485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142976" y="5391709"/>
            <a:ext cx="77867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Осенью жизнь на лугу замирает. Надземные части растений желтеют и засыхают. У однолетних в почве зимуют семена, у многолетних – луковицы, корневища, клубни. Весной из них появятся новые растения…</a:t>
            </a:r>
            <a:endParaRPr lang="ru-RU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1000108"/>
            <a:ext cx="65008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Автор презентации </a:t>
            </a:r>
            <a:endParaRPr lang="en-US" i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ru-RU" sz="3600" b="1" i="1" dirty="0" smtClean="0"/>
              <a:t>Федосеева </a:t>
            </a:r>
            <a:r>
              <a:rPr lang="ru-RU" sz="3600" b="1" i="1" dirty="0" smtClean="0"/>
              <a:t>Л.Н.</a:t>
            </a:r>
            <a:endParaRPr lang="ru-RU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1714480" y="3943183"/>
            <a:ext cx="64294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 презентации использован материал учебника «Окружающий мир. 3 класс» Н.Я.Дмитриевой, А.Н.Казакова. Издательства «Учебная литература»: 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Издательского дома «Федоров»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728" y="6345816"/>
            <a:ext cx="6500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Вы скачали эту презентацию на сайте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- </a:t>
            </a:r>
            <a:r>
              <a:rPr lang="en-US" b="1" u="sng" dirty="0" smtClean="0">
                <a:solidFill>
                  <a:schemeClr val="accent3">
                    <a:lumMod val="50000"/>
                  </a:schemeClr>
                </a:solidFill>
              </a:rPr>
              <a:t>viki.rdf.ru</a:t>
            </a:r>
            <a:endParaRPr lang="ru-RU" b="1" u="sng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822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19129" y="4268397"/>
            <a:ext cx="2666987" cy="2000240"/>
          </a:xfrm>
          <a:prstGeom prst="ellipse">
            <a:avLst/>
          </a:prstGeom>
        </p:spPr>
      </p:pic>
      <p:pic>
        <p:nvPicPr>
          <p:cNvPr id="4" name="Рисунок 3" descr="pole_les_nebo_web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47723" y="1500174"/>
            <a:ext cx="2643174" cy="1867390"/>
          </a:xfrm>
          <a:prstGeom prst="ellipse">
            <a:avLst/>
          </a:prstGeom>
        </p:spPr>
      </p:pic>
      <p:pic>
        <p:nvPicPr>
          <p:cNvPr id="7" name="Рисунок 6" descr="m_05_03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238491" y="1500174"/>
            <a:ext cx="2714644" cy="2035983"/>
          </a:xfrm>
          <a:prstGeom prst="ellipse">
            <a:avLst/>
          </a:prstGeom>
        </p:spPr>
      </p:pic>
      <p:pic>
        <p:nvPicPr>
          <p:cNvPr id="8" name="Рисунок 7" descr="5317_w40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9929" y="4214818"/>
            <a:ext cx="2762269" cy="2071702"/>
          </a:xfrm>
          <a:prstGeom prst="ellipse">
            <a:avLst/>
          </a:prstGeom>
        </p:spPr>
      </p:pic>
      <p:pic>
        <p:nvPicPr>
          <p:cNvPr id="9" name="Рисунок 8" descr="384053_25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072198" y="4214818"/>
            <a:ext cx="2857520" cy="2000264"/>
          </a:xfrm>
          <a:prstGeom prst="ellipse">
            <a:avLst/>
          </a:prstGeom>
        </p:spPr>
      </p:pic>
      <p:pic>
        <p:nvPicPr>
          <p:cNvPr id="10" name="Рисунок 9" descr="field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6000760" y="1428736"/>
            <a:ext cx="2857520" cy="2164095"/>
          </a:xfrm>
          <a:prstGeom prst="ellipse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214414" y="142852"/>
            <a:ext cx="75009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Природные сообщества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92465" y="2857496"/>
            <a:ext cx="1650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143618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поле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71868" y="3000372"/>
            <a:ext cx="1650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143618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река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572264" y="3071810"/>
            <a:ext cx="1650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143618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луг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35341" y="5715016"/>
            <a:ext cx="1650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143618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лес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786182" y="5715016"/>
            <a:ext cx="1650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143618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озеро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572264" y="5786454"/>
            <a:ext cx="200026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143618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болото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1285860"/>
            <a:ext cx="7572428" cy="221457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>
                <a:gd name="adj" fmla="val 11058278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Природное сообщество –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луг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714487"/>
            <a:ext cx="7500990" cy="4878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68780f82c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855" y="214290"/>
            <a:ext cx="6762797" cy="50720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2976" y="5357826"/>
            <a:ext cx="75723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Лес не сплошной стеной тянется в лесной зоне. Вот деревья как бы остановились на границе, за которой началось большое открытое пространство, поросшее травой. Это  луг – целый ковёр разнообразных цветов.</a:t>
            </a:r>
            <a:endParaRPr lang="ru-RU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656b2df8cd7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857488" y="1071546"/>
            <a:ext cx="2762256" cy="3264066"/>
          </a:xfrm>
          <a:prstGeom prst="ellipse">
            <a:avLst/>
          </a:prstGeom>
        </p:spPr>
      </p:pic>
      <p:pic>
        <p:nvPicPr>
          <p:cNvPr id="5" name="Рисунок 4" descr="колокольчики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42844" y="214290"/>
            <a:ext cx="2571768" cy="2286016"/>
          </a:xfrm>
          <a:prstGeom prst="wedgeEllipseCallout">
            <a:avLst>
              <a:gd name="adj1" fmla="val 60617"/>
              <a:gd name="adj2" fmla="val 34634"/>
            </a:avLst>
          </a:prstGeom>
        </p:spPr>
      </p:pic>
      <p:pic>
        <p:nvPicPr>
          <p:cNvPr id="6" name="Рисунок 5" descr="василькт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3500438"/>
            <a:ext cx="3057398" cy="2739179"/>
          </a:xfrm>
          <a:prstGeom prst="wedgeEllipseCallout">
            <a:avLst>
              <a:gd name="adj1" fmla="val 53258"/>
              <a:gd name="adj2" fmla="val -40775"/>
            </a:avLst>
          </a:prstGeom>
        </p:spPr>
      </p:pic>
      <p:pic>
        <p:nvPicPr>
          <p:cNvPr id="8" name="Рисунок 7" descr="лютики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286380" y="3429000"/>
            <a:ext cx="3000396" cy="2571768"/>
          </a:xfrm>
          <a:prstGeom prst="wedgeEllipseCallout">
            <a:avLst>
              <a:gd name="adj1" fmla="val -51001"/>
              <a:gd name="adj2" fmla="val -39622"/>
            </a:avLst>
          </a:prstGeom>
        </p:spPr>
      </p:pic>
      <p:pic>
        <p:nvPicPr>
          <p:cNvPr id="9" name="Рисунок 8" descr="ромашки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5572132" y="214290"/>
            <a:ext cx="2714644" cy="2357478"/>
          </a:xfrm>
          <a:prstGeom prst="wedgeEllipseCallout">
            <a:avLst>
              <a:gd name="adj1" fmla="val -52271"/>
              <a:gd name="adj2" fmla="val 35478"/>
            </a:avLst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142844" y="2071678"/>
            <a:ext cx="2393813" cy="89029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колокольчик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86446" y="2143116"/>
            <a:ext cx="2393813" cy="89029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ромашка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0034" y="5715016"/>
            <a:ext cx="2393813" cy="89029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василёк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500694" y="5715016"/>
            <a:ext cx="2393813" cy="89029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лютик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000364" y="785794"/>
            <a:ext cx="2393813" cy="89029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луг</a:t>
            </a:r>
            <a:endParaRPr lang="ru-RU" sz="4000" b="1" cap="none" spc="5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9806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638" y="285728"/>
            <a:ext cx="7196328" cy="48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285852" y="5643578"/>
            <a:ext cx="70723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Но сельский житель, которому надо кормить домашний скот, на такой луг и не взглянет. Травы здесь малопитательные, а порой и ядовитые, и хорошего сена они не дадут.</a:t>
            </a: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to1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357165"/>
            <a:ext cx="6643734" cy="4980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428728" y="5792948"/>
            <a:ext cx="6929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Он будет искать в долинах рек луг с ценными злаковыми кормовыми травами: мятликом, тимофеевкой, лисохвостом.</a:t>
            </a: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мятлик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161613" y="0"/>
            <a:ext cx="1982387" cy="2643182"/>
          </a:xfrm>
          <a:prstGeom prst="rect">
            <a:avLst/>
          </a:prstGeom>
        </p:spPr>
      </p:pic>
      <p:pic>
        <p:nvPicPr>
          <p:cNvPr id="6" name="Рисунок 5" descr="лисохвост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46539" y="0"/>
            <a:ext cx="1768073" cy="2357430"/>
          </a:xfrm>
          <a:prstGeom prst="rect">
            <a:avLst/>
          </a:prstGeom>
        </p:spPr>
      </p:pic>
      <p:pic>
        <p:nvPicPr>
          <p:cNvPr id="7" name="Рисунок 6" descr="мятлик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22" y="0"/>
            <a:ext cx="1295276" cy="2928958"/>
          </a:xfrm>
          <a:prstGeom prst="ellipse">
            <a:avLst/>
          </a:prstGeom>
        </p:spPr>
      </p:pic>
      <p:pic>
        <p:nvPicPr>
          <p:cNvPr id="8" name="Рисунок 7" descr="тимофеевка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3240" y="4167608"/>
            <a:ext cx="2152313" cy="2690392"/>
          </a:xfrm>
          <a:prstGeom prst="ellipse">
            <a:avLst/>
          </a:prstGeom>
        </p:spPr>
      </p:pic>
      <p:pic>
        <p:nvPicPr>
          <p:cNvPr id="9" name="Рисунок 8" descr="timofeevka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5286380" y="4214818"/>
            <a:ext cx="3714744" cy="2474948"/>
          </a:xfrm>
          <a:prstGeom prst="rect">
            <a:avLst/>
          </a:prstGeom>
        </p:spPr>
      </p:pic>
      <p:pic>
        <p:nvPicPr>
          <p:cNvPr id="10" name="Рисунок 9" descr="лисохвост7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8662" y="2357430"/>
            <a:ext cx="1714512" cy="2143140"/>
          </a:xfrm>
          <a:prstGeom prst="rect">
            <a:avLst/>
          </a:prstGeom>
        </p:spPr>
      </p:pic>
      <p:pic>
        <p:nvPicPr>
          <p:cNvPr id="11" name="Рисунок 10" descr="w53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00364" y="1285860"/>
            <a:ext cx="3222625" cy="2738440"/>
          </a:xfrm>
          <a:prstGeom prst="pentagon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928662" y="6143644"/>
            <a:ext cx="266298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тимофеевка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37644" y="214290"/>
            <a:ext cx="266298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лисохвост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00760" y="2857496"/>
            <a:ext cx="266298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мятлик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126</TotalTime>
  <Words>412</Words>
  <Application>Microsoft Office PowerPoint</Application>
  <PresentationFormat>Экран (4:3)</PresentationFormat>
  <Paragraphs>49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Солнцестояние</vt:lpstr>
      <vt:lpstr>Природные сообщества  Луг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Природные сообщества</dc:title>
  <dc:creator>Дашкевич</dc:creator>
  <cp:lastModifiedBy>Кузнецова Виктория</cp:lastModifiedBy>
  <cp:revision>23</cp:revision>
  <dcterms:created xsi:type="dcterms:W3CDTF">2009-02-19T08:32:38Z</dcterms:created>
  <dcterms:modified xsi:type="dcterms:W3CDTF">2009-02-27T08:34:15Z</dcterms:modified>
</cp:coreProperties>
</file>